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4620" r:id="rId1"/>
  </p:sldMasterIdLst>
  <p:notesMasterIdLst>
    <p:notesMasterId r:id="rId18"/>
  </p:notesMasterIdLst>
  <p:sldIdLst>
    <p:sldId id="275" r:id="rId2"/>
    <p:sldId id="305" r:id="rId3"/>
    <p:sldId id="298" r:id="rId4"/>
    <p:sldId id="313" r:id="rId5"/>
    <p:sldId id="310" r:id="rId6"/>
    <p:sldId id="304" r:id="rId7"/>
    <p:sldId id="299" r:id="rId8"/>
    <p:sldId id="300" r:id="rId9"/>
    <p:sldId id="311" r:id="rId10"/>
    <p:sldId id="301" r:id="rId11"/>
    <p:sldId id="312" r:id="rId12"/>
    <p:sldId id="307" r:id="rId13"/>
    <p:sldId id="306" r:id="rId14"/>
    <p:sldId id="308" r:id="rId15"/>
    <p:sldId id="302" r:id="rId16"/>
    <p:sldId id="309" r:id="rId17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CF0B22"/>
    <a:srgbClr val="085427"/>
    <a:srgbClr val="0A6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7988" autoAdjust="0"/>
  </p:normalViewPr>
  <p:slideViewPr>
    <p:cSldViewPr>
      <p:cViewPr>
        <p:scale>
          <a:sx n="100" d="100"/>
          <a:sy n="100" d="100"/>
        </p:scale>
        <p:origin x="-19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11B3-1C1B-4DA8-B2C3-E6DF609E6C83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5B1B2-EC22-46AB-ADE6-055D1DF66C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B1B2-EC22-46AB-ADE6-055D1DF66C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B1B2-EC22-46AB-ADE6-055D1DF66C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B1B2-EC22-46AB-ADE6-055D1DF66C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B1B2-EC22-46AB-ADE6-055D1DF66C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B1B2-EC22-46AB-ADE6-055D1DF66C3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B1B2-EC22-46AB-ADE6-055D1DF66C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9ADCC8-56B5-4E19-88D2-04D9FCF6882A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CDEA2-A4A4-4D70-9701-C362AC03441A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C7750-A5FC-4CA3-B9B9-F99003746D68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83D030-D5EC-408E-B961-A25226B83B2A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CFA6C46-97A6-4F3B-BB18-DD2BC4125327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D3073-0249-48E0-A365-7A9D73990841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BB440-0A16-4CAA-B5D7-4F4874144436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3C1F-7FEC-47E8-AB06-F922BD87736B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54CF1-CAD5-43D7-8989-94736CC7011F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21C9B5-DE68-482F-9E04-0D86FC236F52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A4473E-363E-4EB4-A308-1B73B3294DB3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FADC244-B399-4D24-9F43-5D4A44C04C32}" type="datetime1">
              <a:rPr lang="ru-RU" smtClean="0"/>
              <a:pPr/>
              <a:t>05.06.2017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6437F06-FF91-416F-A22C-F88A35EC7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6922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D:\SHARED\МАКЕТЫ\AKlinik\25\РостХим\Презентация\титу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1888" y="-24"/>
            <a:ext cx="9625887" cy="68580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6" y="1052736"/>
            <a:ext cx="509375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«Рич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Кемикл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Impact" pitchFamily="34" charset="0"/>
              </a:rPr>
              <a:t>__________________________________________________________________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Холодный </a:t>
            </a:r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асфальт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Fist </a:t>
            </a:r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Fast</a:t>
            </a:r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 из Эмульсии </a:t>
            </a:r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FF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Производимый холодным способом</a:t>
            </a:r>
            <a:endParaRPr lang="ru-RU" sz="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endParaRPr lang="ru-RU" sz="800" dirty="0" smtClean="0">
              <a:solidFill>
                <a:schemeClr val="bg1"/>
              </a:solidFill>
              <a:latin typeface="Avalanch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2978"/>
      </p:ext>
    </p:extLst>
  </p:cSld>
  <p:clrMapOvr>
    <a:masterClrMapping/>
  </p:clrMapOvr>
  <p:transition spd="slow" advTm="13619">
    <p:wedg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2832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659295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сравнение с другими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70001"/>
              </p:ext>
            </p:extLst>
          </p:nvPr>
        </p:nvGraphicFramePr>
        <p:xfrm>
          <a:off x="642909" y="2043114"/>
          <a:ext cx="7858182" cy="4524384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3500463"/>
                <a:gridCol w="2071702"/>
                <a:gridCol w="2286017"/>
              </a:tblGrid>
              <a:tr h="49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  <a:endParaRPr lang="ru-RU" sz="17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Fist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Fast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Холодные смеси</a:t>
                      </a:r>
                      <a:endParaRPr lang="ru-RU" sz="17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Стабильность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&amp;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Долговечность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Приближается к свойствам собственного асфальта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Легкий и быстрый ремонт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7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√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Подходит для  ремонта всех асфальтобетонных покрытий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√</a:t>
                      </a:r>
                      <a:endParaRPr kumimoji="0" lang="ru-RU" sz="17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независимо от погодных условий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√</a:t>
                      </a:r>
                      <a:endParaRPr kumimoji="0" lang="ru-RU" sz="17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</a:t>
                      </a:r>
                      <a:r>
                        <a:rPr lang="ru-RU" sz="17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срок хранения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√</a:t>
                      </a:r>
                      <a:endParaRPr kumimoji="0" lang="ru-RU" sz="17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Постоянное производство не зависимо от сезона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√</a:t>
                      </a:r>
                      <a:endParaRPr kumimoji="0" lang="ru-RU" sz="17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024" y="27364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 Экономической выгоды при внедрении Эмульсии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сравнение с аналогом Холодного асфальт и Литого асфальт)</a:t>
            </a:r>
            <a:endParaRPr lang="ru-RU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78536"/>
              </p:ext>
            </p:extLst>
          </p:nvPr>
        </p:nvGraphicFramePr>
        <p:xfrm>
          <a:off x="642908" y="1704026"/>
          <a:ext cx="7929620" cy="465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8"/>
                <a:gridCol w="2000264"/>
                <a:gridCol w="2071702"/>
                <a:gridCol w="2286016"/>
              </a:tblGrid>
              <a:tr h="47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ГЭСНс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01-02-006-01 Ямочный ремонт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асфальто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бетонных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покрытий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укаты-ваемым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зимним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Холодным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асфальтобетоном без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разлом-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старого покрытия, толщина слоя до 50 мм, площадь ремонта в одном месте до 1 м2 составляет</a:t>
                      </a: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ГЭСНс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01-02-007-01 Ямочный ремонт асфальтобетонных покрытий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Литым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асфальтом, толщина слоя 50 мм, площадь ремонта в одном месте до 1 м2, средняя дальность возки литого асфальта до 50 км</a:t>
                      </a: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ффективности 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внедрения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Эмульсии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FF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работ берется  по нормам 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ГЭСНс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01-02-006-01, ямочный ремонт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асфальт-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обетонных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покрытий,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укатыва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емым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зимним холодным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асфаль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тобетоном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разломки старого покрытия, толщина слоя до 50 мм, площадь ремонта в одном месте до 1 м2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составляет: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</a:tr>
              <a:tr h="47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1 м2: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194.00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283.00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194.00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</a:tr>
              <a:tr h="47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1 м2: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1 406.00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419,00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350.00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</a:tr>
              <a:tr h="47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за 1м2: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1 600.00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702,00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544.00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</a:tr>
              <a:tr h="47799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Расчитываем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м2</a:t>
                      </a: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000. 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200. 00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54 400.00 –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 утилизации крошки</a:t>
                      </a:r>
                      <a:r>
                        <a:rPr kumimoji="0"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400.00 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р.</a:t>
                      </a:r>
                      <a:endParaRPr kumimoji="0" lang="ru-RU" sz="11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</a:tr>
              <a:tr h="47799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экономии на 100м2        </a:t>
                      </a: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160 000 – 52</a:t>
                      </a:r>
                      <a:r>
                        <a:rPr kumimoji="0"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400 =</a:t>
                      </a:r>
                      <a:endParaRPr kumimoji="0" lang="ru-RU" sz="11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</a:t>
                      </a: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600.00 </a:t>
                      </a:r>
                      <a:r>
                        <a:rPr kumimoji="0" lang="ru-RU" sz="1100" b="1" kern="1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            </a:t>
                      </a: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r>
                        <a:rPr kumimoji="0"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200 – 52 400 =</a:t>
                      </a:r>
                      <a:endParaRPr kumimoji="0" lang="ru-RU" sz="11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800.00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kumimoji="0" lang="ru-RU" sz="11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1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084" marR="47084" marT="0" marB="0"/>
                </a:tc>
              </a:tr>
            </a:tbl>
          </a:graphicData>
        </a:graphic>
      </p:graphicFrame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71096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Механические Свойства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Холодная смесь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10219"/>
              </p:ext>
            </p:extLst>
          </p:nvPr>
        </p:nvGraphicFramePr>
        <p:xfrm>
          <a:off x="540987" y="1988840"/>
          <a:ext cx="7528918" cy="445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701"/>
                <a:gridCol w="874555"/>
                <a:gridCol w="227558"/>
                <a:gridCol w="1693395"/>
                <a:gridCol w="1314838"/>
                <a:gridCol w="1066610"/>
                <a:gridCol w="1129261"/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Fist Fast)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>Значение для марки и </a:t>
                      </a:r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типа</a:t>
                      </a:r>
                    </a:p>
                    <a:p>
                      <a:pPr algn="ctr" fontAlgn="base"/>
                      <a:r>
                        <a:rPr lang="ru-RU" dirty="0" smtClean="0">
                          <a:solidFill>
                            <a:srgbClr val="2D2D2D"/>
                          </a:solidFill>
                          <a:effectLst/>
                        </a:rPr>
                        <a:t>По ГОСТУ</a:t>
                      </a:r>
                      <a:r>
                        <a:rPr lang="ru-RU" baseline="0" dirty="0" smtClean="0">
                          <a:solidFill>
                            <a:srgbClr val="2D2D2D"/>
                          </a:solidFill>
                          <a:effectLst/>
                        </a:rPr>
                        <a:t> 9128-2013</a:t>
                      </a:r>
                      <a: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dirty="0">
                          <a:solidFill>
                            <a:srgbClr val="2D2D2D"/>
                          </a:solidFill>
                          <a:effectLst/>
                        </a:rPr>
                      </a:br>
                      <a:endParaRPr lang="ru-RU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ГОСТ 12801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37242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900" dirty="0">
                          <a:solidFill>
                            <a:srgbClr val="2D2D2D"/>
                          </a:solidFill>
                          <a:effectLst/>
                        </a:rPr>
                        <a:t>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900" dirty="0">
                          <a:solidFill>
                            <a:srgbClr val="2D2D2D"/>
                          </a:solidFill>
                          <a:effectLst/>
                        </a:rPr>
                        <a:t>II</a:t>
                      </a:r>
                      <a:br>
                        <a:rPr lang="en-US" sz="900" dirty="0">
                          <a:solidFill>
                            <a:srgbClr val="2D2D2D"/>
                          </a:solidFill>
                          <a:effectLst/>
                        </a:rPr>
                      </a:br>
                      <a:endParaRPr lang="en-US" sz="9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776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 err="1">
                          <a:solidFill>
                            <a:srgbClr val="2D2D2D"/>
                          </a:solidFill>
                          <a:effectLst/>
                        </a:rPr>
                        <a:t>Бх</a:t>
                      </a:r>
                      <a:r>
                        <a:rPr lang="ru-RU" sz="900" dirty="0">
                          <a:solidFill>
                            <a:srgbClr val="2D2D2D"/>
                          </a:solidFill>
                          <a:effectLst/>
                        </a:rPr>
                        <a:t>, </a:t>
                      </a:r>
                      <a:r>
                        <a:rPr lang="ru-RU" sz="900" dirty="0" err="1">
                          <a:solidFill>
                            <a:srgbClr val="2D2D2D"/>
                          </a:solidFill>
                          <a:effectLst/>
                        </a:rPr>
                        <a:t>Вх</a:t>
                      </a:r>
                      <a:endParaRPr lang="ru-RU" sz="9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2D2D2D"/>
                          </a:solidFill>
                          <a:effectLst/>
                        </a:rPr>
                        <a:t>Гх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>
                          <a:solidFill>
                            <a:srgbClr val="2D2D2D"/>
                          </a:solidFill>
                          <a:effectLst/>
                        </a:rPr>
                        <a:t>Бх, Вх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dirty="0" err="1">
                          <a:solidFill>
                            <a:srgbClr val="2D2D2D"/>
                          </a:solidFill>
                          <a:effectLst/>
                        </a:rPr>
                        <a:t>Гх</a:t>
                      </a:r>
                      <a:r>
                        <a:rPr lang="ru-RU" sz="900" dirty="0">
                          <a:solidFill>
                            <a:srgbClr val="2D2D2D"/>
                          </a:solidFill>
                          <a:effectLst/>
                        </a:rPr>
                        <a:t>, </a:t>
                      </a:r>
                      <a:r>
                        <a:rPr lang="ru-RU" sz="900" dirty="0" err="1">
                          <a:solidFill>
                            <a:srgbClr val="2D2D2D"/>
                          </a:solidFill>
                          <a:effectLst/>
                        </a:rPr>
                        <a:t>Дх</a:t>
                      </a:r>
                      <a:endParaRPr lang="ru-RU" sz="9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</a:tr>
              <a:tr h="13489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Предел прочности при сжатии, при температуре 20°С, МПа, не менее</a:t>
                      </a:r>
                    </a:p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Сухих -</a:t>
                      </a: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Водонасыщенных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1,7-1,4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1,3-1,2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</a:t>
                      </a:r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  1,2</a:t>
                      </a:r>
                    </a:p>
                    <a:p>
                      <a:r>
                        <a:rPr lang="ru-RU" sz="1200" dirty="0" smtClean="0"/>
                        <a:t>           0,8</a:t>
                      </a:r>
                      <a:endParaRPr lang="ru-RU" sz="1200" dirty="0"/>
                    </a:p>
                  </a:txBody>
                  <a:tcPr/>
                </a:tc>
              </a:tr>
              <a:tr h="36534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Остаточная пористость, %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± 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6-10</a:t>
                      </a:r>
                      <a:endParaRPr lang="ru-RU" sz="1200" dirty="0"/>
                    </a:p>
                  </a:txBody>
                  <a:tcPr/>
                </a:tc>
              </a:tr>
              <a:tr h="36534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Водонасыщение, 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± 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solidFill>
                            <a:srgbClr val="2D2D2D"/>
                          </a:solidFill>
                          <a:effectLst/>
                        </a:rPr>
                        <a:t>5-9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solidFill>
                            <a:srgbClr val="2D2D2D"/>
                          </a:solidFill>
                          <a:effectLst/>
                        </a:rPr>
                        <a:t>5-9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solidFill>
                            <a:srgbClr val="2D2D2D"/>
                          </a:solidFill>
                          <a:effectLst/>
                        </a:rPr>
                        <a:t>5-9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 smtClean="0">
                          <a:solidFill>
                            <a:srgbClr val="2D2D2D"/>
                          </a:solidFill>
                          <a:effectLst/>
                        </a:rPr>
                        <a:t>5-9</a:t>
                      </a:r>
                      <a:endParaRPr lang="ru-RU" sz="12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/>
                </a:tc>
              </a:tr>
              <a:tr h="7868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Слеживаемость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холодных смесей, характеризуемая числом ударов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10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64291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Fist 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7715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принцип работы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405978"/>
            <a:ext cx="10715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Асфальтовая крошка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4429132"/>
            <a:ext cx="135732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Набор Прочности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429132"/>
            <a:ext cx="164307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Уплотнение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214414" y="3286124"/>
            <a:ext cx="1857388" cy="785818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Эмульсия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FF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714744" y="3284984"/>
            <a:ext cx="1785950" cy="785818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Сжимающая нагрузка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714480" y="4500570"/>
            <a:ext cx="214314" cy="285752"/>
          </a:xfrm>
          <a:prstGeom prst="chevr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4429132"/>
            <a:ext cx="264320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Быстрое химическое соединение Связующего (Эмульсии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с асфальтовой крошкой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Регенерация и восстановление асфальтовой крошки при помощи Эмульсии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FF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7000892" y="4500570"/>
            <a:ext cx="214314" cy="285752"/>
          </a:xfrm>
          <a:prstGeom prst="chevr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4857752" y="4500570"/>
            <a:ext cx="214314" cy="285752"/>
          </a:xfrm>
          <a:prstGeom prst="chevr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710967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Укладки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00034" y="4572008"/>
            <a:ext cx="1785950" cy="148476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Очистить от загрязнение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500298" y="4572008"/>
            <a:ext cx="1785950" cy="148476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Заполнить Холодным асфальтом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429124" y="4572008"/>
            <a:ext cx="2357454" cy="148476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Уплотнение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929454" y="4572008"/>
            <a:ext cx="1785950" cy="148476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Открытие движение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SHARED\МАКЕТЫ\AKlinik\25\РостХим\Холодный асфаль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96716"/>
            <a:ext cx="1571636" cy="1514927"/>
          </a:xfrm>
          <a:prstGeom prst="rect">
            <a:avLst/>
          </a:prstGeom>
          <a:noFill/>
        </p:spPr>
      </p:pic>
      <p:pic>
        <p:nvPicPr>
          <p:cNvPr id="7172" name="Picture 4" descr="D:\SHARED\МАКЕТЫ\AKlinik\25\РостХим\Холодный асфальт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96716"/>
            <a:ext cx="1571636" cy="1514927"/>
          </a:xfrm>
          <a:prstGeom prst="rect">
            <a:avLst/>
          </a:prstGeom>
          <a:noFill/>
        </p:spPr>
      </p:pic>
      <p:pic>
        <p:nvPicPr>
          <p:cNvPr id="7173" name="Picture 5" descr="D:\SHARED\МАКЕТЫ\AKlinik\25\РостХим\Холодный асфальт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1736" y="2691789"/>
            <a:ext cx="1571636" cy="1523029"/>
          </a:xfrm>
          <a:prstGeom prst="rect">
            <a:avLst/>
          </a:prstGeom>
          <a:noFill/>
        </p:spPr>
      </p:pic>
      <p:pic>
        <p:nvPicPr>
          <p:cNvPr id="7174" name="Picture 6" descr="D:\SHARED\МАКЕТЫ\AKlinik\25\РостХим\Холодный асфальт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6446" y="2691789"/>
            <a:ext cx="1571636" cy="1523029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77404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1                                  2                                   3                                  4</a:t>
            </a:r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730733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34" y="1628800"/>
            <a:ext cx="47149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Переработка Асфальтовой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крошки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Снимает проблемы утилизации и загрязнение окружающей среды.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требует разогрева, тем самым сокращает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выбросы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выделяемые Асфальтовыми заводами таких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загрязняющих таких как оксиды углерода и азота, углеводороды, сажа, оксиды серы, смолистые вещества,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бензапирен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пятиокись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ванадия, фенол,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формальдегид из-за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поддержания высокой температуры в процессе изготовления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холодных асфальтобетонных смесей. 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SHARED\МАКЕТЫ\AKlinik\25\РостХим\Презентация\earth-159131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71744"/>
            <a:ext cx="3352798" cy="315970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71096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en-US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175586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Рич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Кемикл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105187,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Окружной проезд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.: +7 (495) 792-42-19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+7 (903)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100-50-96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www.r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ichchemicl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.ru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64291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901692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Холодный Асфальт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состоит из 2х компонентов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Компонент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фрезерованная асфальтовая крошка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Компонент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- 2%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Битумная Эмульсия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FF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SHARED\МАКЕТЫ\AKlinik\25\РостХим\Презентация\Holodnyj-asf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991" y="2071678"/>
            <a:ext cx="3156537" cy="30003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5994" y="476672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Битумная эмульсия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FF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ru-RU" dirty="0"/>
          </a:p>
        </p:txBody>
      </p:sp>
      <p:pic>
        <p:nvPicPr>
          <p:cNvPr id="6" name="Picture 2" descr="http://www.know-house.ru/inf_build17/img/006/asphalt_cr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9" y="4610116"/>
            <a:ext cx="3147078" cy="18777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SHARED\МАКЕТЫ\AKlinik\25\РостХим\СТЕНД\2017\bit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72" y="2215991"/>
            <a:ext cx="3143272" cy="22555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8" name="Picture 4" descr="D:\SHARED\МАКЕТЫ\AKlinik\25\РостХим\Презентация\810-alfa-protexos-repairfix-fuell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778" y="2693404"/>
            <a:ext cx="3922169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Стрелка вправо 10"/>
          <p:cNvSpPr/>
          <p:nvPr/>
        </p:nvSpPr>
        <p:spPr>
          <a:xfrm>
            <a:off x="3894530" y="3618258"/>
            <a:ext cx="1357322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Готовый асфальт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1310355" y="4044203"/>
            <a:ext cx="1872208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Смешивания</a:t>
            </a:r>
          </a:p>
          <a:p>
            <a:pPr algn="ctr"/>
            <a:r>
              <a:rPr lang="ru-RU" dirty="0" smtClean="0"/>
              <a:t>100/2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1539" y="5765238"/>
            <a:ext cx="38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производстве не требуется нагревание  связующего и компонента.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97908" y="5767350"/>
            <a:ext cx="314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</a:rPr>
              <a:t>Ф</a:t>
            </a:r>
            <a:r>
              <a:rPr lang="ru-RU" sz="1400" dirty="0" smtClean="0">
                <a:solidFill>
                  <a:srgbClr val="FFFF00"/>
                </a:solidFill>
              </a:rPr>
              <a:t>резерованная асфальтовая крошка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670394" y="28578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Эмульсия </a:t>
            </a:r>
            <a:r>
              <a:rPr lang="en-US" sz="1200" dirty="0" smtClean="0">
                <a:solidFill>
                  <a:srgbClr val="FFFF00"/>
                </a:solidFill>
              </a:rPr>
              <a:t>FF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94116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Холодный Асфальт </a:t>
            </a:r>
            <a:r>
              <a:rPr lang="en-US" sz="1200" dirty="0" smtClean="0">
                <a:solidFill>
                  <a:srgbClr val="FFFF00"/>
                </a:solidFill>
              </a:rPr>
              <a:t>Fist Fast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1464350"/>
            <a:ext cx="800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Способ производства Холодного Асфальта </a:t>
            </a:r>
            <a:r>
              <a:rPr lang="en-US" dirty="0" smtClean="0"/>
              <a:t>Fist Fast </a:t>
            </a:r>
            <a:r>
              <a:rPr lang="ru-RU" dirty="0" smtClean="0"/>
              <a:t>из асфальтовой крошки с добавлением Эмульсии </a:t>
            </a:r>
            <a:r>
              <a:rPr lang="en-US" dirty="0" smtClean="0"/>
              <a:t>FF.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3123" y="404664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Битумная эмульсия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производства Холодного Асфальта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1464350"/>
            <a:ext cx="800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показатели:</a:t>
            </a:r>
          </a:p>
          <a:p>
            <a:r>
              <a:rPr lang="ru-RU" dirty="0" smtClean="0"/>
              <a:t> - Срок Хранения Эмульсии </a:t>
            </a:r>
            <a:r>
              <a:rPr lang="en-US" dirty="0" smtClean="0"/>
              <a:t>FF</a:t>
            </a:r>
            <a:r>
              <a:rPr lang="ru-RU" dirty="0" smtClean="0"/>
              <a:t> более 1 года</a:t>
            </a:r>
          </a:p>
          <a:p>
            <a:r>
              <a:rPr lang="ru-RU" dirty="0" smtClean="0"/>
              <a:t> - Не расслаивается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57751"/>
              </p:ext>
            </p:extLst>
          </p:nvPr>
        </p:nvGraphicFramePr>
        <p:xfrm>
          <a:off x="827584" y="2636912"/>
          <a:ext cx="7050909" cy="374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303"/>
                <a:gridCol w="2350303"/>
                <a:gridCol w="2350303"/>
              </a:tblGrid>
              <a:tr h="211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 контроля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0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312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вяжущего с эмульгатором, % по массе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20 до 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ГОСТ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 55421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Условная вязкость при 20 °С, 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20 до 40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ГОСТ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 55421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Устойчивость при хранении (остаток на сите с сеткой N 014), % по массе, не более: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через 7 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через 30 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ГОСТ Р 55421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Остаток на сите N 014, % по массе, не более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ГОСТ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 55421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Устойчивость при транспортировании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Эмульсия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расслаиваться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ГОСТ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 55421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05348"/>
      </p:ext>
    </p:extLst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HARED\МАКЕТЫ\AKlinik\25\РостХим\Холодный асфальт\2182e6b90fee6b371ffeb35c5ecc95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714488"/>
            <a:ext cx="3714776" cy="331081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730733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000241"/>
            <a:ext cx="4248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Ямочный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дорог, проезжей части улиц и тротуаров.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Аварийный ремонт дорог, проезжей части улиц, тротуаров и других асфальтобетонных покрытий.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труднодоступных участков дорог и путепроводов.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карт колодцев и водоприемных решеток.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ж/д переездов и перронов вокзалов.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 и ремонт дорожек коттеджей.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мосток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фундаментов зданий.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Подъездные и заездные участки гаражей.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келейности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Укладка малых площадей (стоянки, парковки и т.д.).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599999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65519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Частичный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ремонт и наложения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асфальт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Перепад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 и лазов ремонт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асфальта-бетонного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покрытия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6072206"/>
            <a:ext cx="35719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Fast</a:t>
            </a:r>
          </a:p>
        </p:txBody>
      </p:sp>
      <p:pic>
        <p:nvPicPr>
          <p:cNvPr id="5123" name="Picture 3" descr="D:\SHARED\МАКЕТЫ\AKlinik\25\РостХим\Презентация\broken-pavement-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928934"/>
            <a:ext cx="2286016" cy="2857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4" name="Picture 4" descr="D:\SHARED\МАКЕТЫ\AKlinik\25\РостХим\Презентация\j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6810" y="2928934"/>
            <a:ext cx="2105322" cy="13872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5" name="Picture 5" descr="D:\SHARED\МАКЕТЫ\AKlinik\25\РостХим\Презентация\vyboina-asfaltirovannom-pokrytii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140" y="4429132"/>
            <a:ext cx="2107050" cy="1357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6" name="Picture 6" descr="D:\SHARED\МАКЕТЫ\AKlinik\25\РостХим\Холодный асфальт\tehnologiya_ukladki_holodnogo_asfal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928934"/>
            <a:ext cx="2286016" cy="13829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7" name="Picture 7" descr="D:\SHARED\МАКЕТЫ\AKlinik\25\РостХим\Холодный асфальт\продав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429133"/>
            <a:ext cx="2286016" cy="1357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642918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500174"/>
            <a:ext cx="8393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Fast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Холодный Асфальт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изготовленный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фрезерованного асфальтобетонного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покрытия с добавлением Эмульсии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предназначенный для выполнения оперативного, аварийного восстановления разрушенных участков асфальтобетонных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(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Холодный Асфальт) это традиционный холодный асфальт который приготавливается путем холодного смешивания в смесительных устройствах.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468363" y="3121096"/>
            <a:ext cx="1357322" cy="12385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4359629"/>
            <a:ext cx="1360792" cy="11858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3899861"/>
            <a:ext cx="1357322" cy="13261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0010" y="3955721"/>
            <a:ext cx="1343692" cy="12144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264" y="3121096"/>
            <a:ext cx="1367725" cy="12144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68363" y="5758868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Особенностью 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холодного асфальта является, в том что он изготавливается из Асфальтовой крошки и может находиться в рыхлом состоянии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течении года не зависимо от </a:t>
            </a:r>
            <a:r>
              <a:rPr lang="ru-RU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температуры хранения и состава смеси холодного 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асфальтобетона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659295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SHARED\МАКЕТЫ\AKlinik\25\РостХим\Холодный асфальт\413526049_w640_h640_img_241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87" y="1785926"/>
            <a:ext cx="3694629" cy="26432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</p:pic>
      <p:pic>
        <p:nvPicPr>
          <p:cNvPr id="3075" name="Picture 3" descr="D:\SHARED\МАКЕТЫ\AKlinik\25\РостХим\Холодный асфальт\1462447415_trudnodostupno_12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220" y="1785925"/>
            <a:ext cx="3968308" cy="26432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4714884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Легкое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уплотнение и раннее открытие движения автомобиля в местах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независимо от условий асфальтированной поверхности, погодных условий, температуры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сезона.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Возможность ремонта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дождливые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дни,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обладает высокой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водостоустойчивостью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642918"/>
            <a:ext cx="82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Fast </a:t>
            </a: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017-01-20-PHOTO-0000000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129" y="2516675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 descr="2017-01-20-PHOTO-00000004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4909" y="2471612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Рисунок 14" descr="2017-01-20-PHOTO-00000006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517530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Рисунок 15" descr="2017-01-20-PHOTO-00000005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949" y="4509120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Рисунок 16" descr="2017-01-20-PHOTO-00000007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4909" y="4509120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Рисунок 17" descr="2017-01-20-PHOTO-00000008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4509120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41235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Производства Холодного Асфальта в зимнее время года.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Возможность выполнять работы Холодным Асфальтом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Fist 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– 25С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287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1005</Words>
  <Application>Microsoft Office PowerPoint</Application>
  <PresentationFormat>Экран (4:3)</PresentationFormat>
  <Paragraphs>250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Светлана</cp:lastModifiedBy>
  <cp:revision>517</cp:revision>
  <dcterms:created xsi:type="dcterms:W3CDTF">2016-12-20T19:15:15Z</dcterms:created>
  <dcterms:modified xsi:type="dcterms:W3CDTF">2017-06-05T14:35:13Z</dcterms:modified>
</cp:coreProperties>
</file>